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59" r:id="rId7"/>
    <p:sldId id="262" r:id="rId8"/>
    <p:sldId id="263" r:id="rId9"/>
    <p:sldId id="265" r:id="rId10"/>
    <p:sldId id="264"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7" d="100"/>
          <a:sy n="87" d="100"/>
        </p:scale>
        <p:origin x="12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3453" y="220337"/>
            <a:ext cx="8915399" cy="1857912"/>
          </a:xfrm>
        </p:spPr>
        <p:txBody>
          <a:bodyPr/>
          <a:lstStyle/>
          <a:p>
            <a:r>
              <a:rPr lang="en-ZA" dirty="0"/>
              <a:t>Postgraduate Literacies &amp; Research Skills Workshops </a:t>
            </a:r>
          </a:p>
        </p:txBody>
      </p:sp>
      <p:sp>
        <p:nvSpPr>
          <p:cNvPr id="3" name="Subtitle 2"/>
          <p:cNvSpPr>
            <a:spLocks noGrp="1"/>
          </p:cNvSpPr>
          <p:nvPr>
            <p:ph type="subTitle" idx="1"/>
          </p:nvPr>
        </p:nvSpPr>
        <p:spPr>
          <a:xfrm>
            <a:off x="8813744" y="4832463"/>
            <a:ext cx="2963288" cy="1126283"/>
          </a:xfrm>
        </p:spPr>
        <p:txBody>
          <a:bodyPr/>
          <a:lstStyle/>
          <a:p>
            <a:r>
              <a:rPr lang="en-ZA" dirty="0"/>
              <a:t>Presented by :</a:t>
            </a:r>
          </a:p>
          <a:p>
            <a:r>
              <a:rPr lang="en-ZA" dirty="0"/>
              <a:t>Tapiwa </a:t>
            </a:r>
            <a:r>
              <a:rPr lang="en-ZA" dirty="0" err="1"/>
              <a:t>Gundu</a:t>
            </a:r>
            <a:r>
              <a:rPr lang="en-ZA" dirty="0"/>
              <a:t> (PhD)</a:t>
            </a:r>
          </a:p>
          <a:p>
            <a:endParaRPr lang="en-ZA" dirty="0"/>
          </a:p>
        </p:txBody>
      </p:sp>
      <p:sp>
        <p:nvSpPr>
          <p:cNvPr id="5" name="Title 1"/>
          <p:cNvSpPr txBox="1">
            <a:spLocks/>
          </p:cNvSpPr>
          <p:nvPr/>
        </p:nvSpPr>
        <p:spPr>
          <a:xfrm>
            <a:off x="2875650" y="2447578"/>
            <a:ext cx="7513255" cy="1331208"/>
          </a:xfrm>
          <a:prstGeom prst="rect">
            <a:avLst/>
          </a:prstGeom>
        </p:spPr>
        <p:txBody>
          <a:bodyPr vert="horz" lIns="91440" tIns="45720" rIns="91440" bIns="45720" rtlCol="0" anchor="b">
            <a:normAutofit fontScale="625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b="1" dirty="0" smtClean="0"/>
              <a:t>Workshop 2: Academic </a:t>
            </a:r>
            <a:r>
              <a:rPr lang="en-ZA" b="1" dirty="0"/>
              <a:t>Research Project Planning </a:t>
            </a:r>
            <a:r>
              <a:rPr lang="en-ZA" b="1"/>
              <a:t>and </a:t>
            </a:r>
            <a:r>
              <a:rPr lang="en-ZA" b="1"/>
              <a:t>M</a:t>
            </a:r>
            <a:r>
              <a:rPr lang="en-ZA" b="1" smtClean="0"/>
              <a:t>anagement</a:t>
            </a:r>
            <a:endParaRPr lang="en-ZA" b="1" dirty="0"/>
          </a:p>
        </p:txBody>
      </p:sp>
    </p:spTree>
    <p:extLst>
      <p:ext uri="{BB962C8B-B14F-4D97-AF65-F5344CB8AC3E}">
        <p14:creationId xmlns:p14="http://schemas.microsoft.com/office/powerpoint/2010/main" val="91226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636" y="127399"/>
            <a:ext cx="8911687" cy="1280890"/>
          </a:xfrm>
        </p:spPr>
        <p:txBody>
          <a:bodyPr/>
          <a:lstStyle/>
          <a:p>
            <a:r>
              <a:rPr lang="en-ZA" dirty="0"/>
              <a:t>Meeting deadlines without </a:t>
            </a:r>
            <a:r>
              <a:rPr lang="en-ZA" dirty="0" smtClean="0"/>
              <a:t>stress….</a:t>
            </a:r>
            <a:r>
              <a:rPr lang="en-ZA" dirty="0" err="1" smtClean="0"/>
              <a:t>Cont</a:t>
            </a:r>
            <a:endParaRPr lang="en-ZA" dirty="0"/>
          </a:p>
        </p:txBody>
      </p:sp>
      <p:sp>
        <p:nvSpPr>
          <p:cNvPr id="3" name="Content Placeholder 2"/>
          <p:cNvSpPr>
            <a:spLocks noGrp="1"/>
          </p:cNvSpPr>
          <p:nvPr>
            <p:ph idx="1"/>
          </p:nvPr>
        </p:nvSpPr>
        <p:spPr>
          <a:xfrm>
            <a:off x="2581635" y="1588910"/>
            <a:ext cx="5128675" cy="4860015"/>
          </a:xfrm>
        </p:spPr>
        <p:txBody>
          <a:bodyPr>
            <a:normAutofit/>
          </a:bodyPr>
          <a:lstStyle/>
          <a:p>
            <a:pPr marL="0" indent="0">
              <a:buNone/>
            </a:pPr>
            <a:r>
              <a:rPr lang="en-ZA" b="1" dirty="0"/>
              <a:t>If You Will Miss a Deadline</a:t>
            </a:r>
          </a:p>
          <a:p>
            <a:r>
              <a:rPr lang="en-ZA" dirty="0"/>
              <a:t>Deadlines are not carved in stone. You will not meet them always. But informing the recipient about it in the dying moments is unprofessional.</a:t>
            </a:r>
          </a:p>
          <a:p>
            <a:endParaRPr lang="en-ZA" dirty="0"/>
          </a:p>
          <a:p>
            <a:r>
              <a:rPr lang="en-ZA" dirty="0"/>
              <a:t>If you will miss a deadline, give plenty of advance </a:t>
            </a:r>
            <a:r>
              <a:rPr lang="en-ZA" dirty="0" smtClean="0"/>
              <a:t>notice. </a:t>
            </a:r>
            <a:r>
              <a:rPr lang="en-ZA" dirty="0"/>
              <a:t>Back it up with a valid reason and explain how much more time you need. People are okay extending a deadline as long as they are given a good reason in advance.</a:t>
            </a:r>
          </a:p>
        </p:txBody>
      </p:sp>
      <p:pic>
        <p:nvPicPr>
          <p:cNvPr id="4" name="Picture 3"/>
          <p:cNvPicPr>
            <a:picLocks noChangeAspect="1"/>
          </p:cNvPicPr>
          <p:nvPr/>
        </p:nvPicPr>
        <p:blipFill>
          <a:blip r:embed="rId2"/>
          <a:stretch>
            <a:fillRect/>
          </a:stretch>
        </p:blipFill>
        <p:spPr>
          <a:xfrm>
            <a:off x="7816267" y="2141163"/>
            <a:ext cx="3998584" cy="2848526"/>
          </a:xfrm>
          <a:prstGeom prst="rect">
            <a:avLst/>
          </a:prstGeom>
          <a:ln>
            <a:noFill/>
          </a:ln>
          <a:effectLst>
            <a:softEdge rad="112500"/>
          </a:effectLst>
        </p:spPr>
      </p:pic>
    </p:spTree>
    <p:extLst>
      <p:ext uri="{BB962C8B-B14F-4D97-AF65-F5344CB8AC3E}">
        <p14:creationId xmlns:p14="http://schemas.microsoft.com/office/powerpoint/2010/main" val="3516516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29389"/>
            <a:ext cx="8911687" cy="906006"/>
          </a:xfrm>
        </p:spPr>
        <p:txBody>
          <a:bodyPr/>
          <a:lstStyle/>
          <a:p>
            <a:r>
              <a:rPr lang="en-ZA" dirty="0" smtClean="0"/>
              <a:t>Working </a:t>
            </a:r>
            <a:r>
              <a:rPr lang="en-ZA" dirty="0"/>
              <a:t>consistently</a:t>
            </a:r>
          </a:p>
        </p:txBody>
      </p:sp>
      <p:sp>
        <p:nvSpPr>
          <p:cNvPr id="3" name="Content Placeholder 2"/>
          <p:cNvSpPr>
            <a:spLocks noGrp="1"/>
          </p:cNvSpPr>
          <p:nvPr>
            <p:ph idx="1"/>
          </p:nvPr>
        </p:nvSpPr>
        <p:spPr>
          <a:xfrm>
            <a:off x="3158409" y="1552074"/>
            <a:ext cx="8235496" cy="5041231"/>
          </a:xfrm>
        </p:spPr>
        <p:txBody>
          <a:bodyPr>
            <a:normAutofit/>
          </a:bodyPr>
          <a:lstStyle/>
          <a:p>
            <a:pPr marL="0" indent="0">
              <a:buNone/>
            </a:pPr>
            <a:r>
              <a:rPr lang="en-ZA" b="1" dirty="0"/>
              <a:t>1. Isolate one goal.</a:t>
            </a:r>
          </a:p>
          <a:p>
            <a:r>
              <a:rPr lang="en-ZA" dirty="0"/>
              <a:t>Developing consistency goes against human nature. It’s burdensome, especially at first. It takes a lot of energy, a finite resource. </a:t>
            </a:r>
            <a:endParaRPr lang="en-ZA" dirty="0" smtClean="0"/>
          </a:p>
          <a:p>
            <a:r>
              <a:rPr lang="en-ZA" dirty="0" smtClean="0"/>
              <a:t>Don’t </a:t>
            </a:r>
            <a:r>
              <a:rPr lang="en-ZA" dirty="0"/>
              <a:t>make the process even more challenging by trying to do too much all at once </a:t>
            </a:r>
            <a:r>
              <a:rPr lang="en-ZA" dirty="0" smtClean="0"/>
              <a:t>… The </a:t>
            </a:r>
            <a:r>
              <a:rPr lang="en-ZA" dirty="0"/>
              <a:t>trick is to pick one goal to focus on at a time</a:t>
            </a:r>
            <a:r>
              <a:rPr lang="en-ZA" dirty="0" smtClean="0"/>
              <a:t>.</a:t>
            </a:r>
            <a:endParaRPr lang="en-ZA" dirty="0"/>
          </a:p>
          <a:p>
            <a:pPr marL="0" indent="0">
              <a:buNone/>
            </a:pPr>
            <a:r>
              <a:rPr lang="en-ZA" b="1" dirty="0"/>
              <a:t>2. Focus on incremental improvement.</a:t>
            </a:r>
          </a:p>
          <a:p>
            <a:r>
              <a:rPr lang="en-ZA" dirty="0"/>
              <a:t>You’re not going to develop a positive, worthwhile habit overnight. Our brains don’t work that </a:t>
            </a:r>
            <a:r>
              <a:rPr lang="en-ZA" dirty="0" smtClean="0"/>
              <a:t>way, it may even take months. That’s </a:t>
            </a:r>
            <a:r>
              <a:rPr lang="en-ZA" dirty="0"/>
              <a:t>a lot of patience and focus. That’s a lot of work.</a:t>
            </a:r>
          </a:p>
          <a:p>
            <a:r>
              <a:rPr lang="en-ZA" dirty="0" smtClean="0"/>
              <a:t>Allow </a:t>
            </a:r>
            <a:r>
              <a:rPr lang="en-ZA" dirty="0"/>
              <a:t>yourself to notice and celebrate the small wins, the incremental improvements you achieve along the way. They’ll keep you motivated.</a:t>
            </a:r>
          </a:p>
          <a:p>
            <a:endParaRPr lang="en-ZA" dirty="0"/>
          </a:p>
        </p:txBody>
      </p:sp>
    </p:spTree>
    <p:extLst>
      <p:ext uri="{BB962C8B-B14F-4D97-AF65-F5344CB8AC3E}">
        <p14:creationId xmlns:p14="http://schemas.microsoft.com/office/powerpoint/2010/main" val="3021529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Working </a:t>
            </a:r>
            <a:r>
              <a:rPr lang="en-ZA" dirty="0" smtClean="0"/>
              <a:t>consistently….</a:t>
            </a:r>
            <a:r>
              <a:rPr lang="en-ZA" dirty="0" err="1" smtClean="0"/>
              <a:t>Cont</a:t>
            </a:r>
            <a:endParaRPr lang="en-ZA" dirty="0"/>
          </a:p>
        </p:txBody>
      </p:sp>
      <p:sp>
        <p:nvSpPr>
          <p:cNvPr id="3" name="Content Placeholder 2"/>
          <p:cNvSpPr>
            <a:spLocks noGrp="1"/>
          </p:cNvSpPr>
          <p:nvPr>
            <p:ph idx="1"/>
          </p:nvPr>
        </p:nvSpPr>
        <p:spPr>
          <a:xfrm>
            <a:off x="2589212" y="1768642"/>
            <a:ext cx="8588126" cy="4812631"/>
          </a:xfrm>
        </p:spPr>
        <p:txBody>
          <a:bodyPr>
            <a:normAutofit/>
          </a:bodyPr>
          <a:lstStyle/>
          <a:p>
            <a:pPr marL="0" indent="0">
              <a:buNone/>
            </a:pPr>
            <a:r>
              <a:rPr lang="en-ZA" b="1" dirty="0"/>
              <a:t>3. Fight your emotions.</a:t>
            </a:r>
          </a:p>
          <a:p>
            <a:r>
              <a:rPr lang="en-ZA" dirty="0"/>
              <a:t>The brain uses a lot of energy, which is why we sometimes feel mentally sluggish or lazy, especially when faced with a challenge, like consistency.</a:t>
            </a:r>
          </a:p>
          <a:p>
            <a:r>
              <a:rPr lang="en-ZA" dirty="0"/>
              <a:t>Sometimes we really are tired. Sometimes, though, it’s a biological trick … Don’t fall for it. Push forward. Fight your emotions. If you don’t, you’ll stay stuck.</a:t>
            </a:r>
          </a:p>
          <a:p>
            <a:pPr marL="0" indent="0" fontAlgn="base">
              <a:buNone/>
            </a:pPr>
            <a:r>
              <a:rPr lang="en-ZA" b="1" dirty="0"/>
              <a:t>4. Forgive your failures.</a:t>
            </a:r>
          </a:p>
          <a:p>
            <a:pPr fontAlgn="base"/>
            <a:r>
              <a:rPr lang="en-ZA" dirty="0"/>
              <a:t>That said, you </a:t>
            </a:r>
            <a:r>
              <a:rPr lang="en-ZA" i="1" dirty="0"/>
              <a:t>are </a:t>
            </a:r>
            <a:r>
              <a:rPr lang="en-ZA" dirty="0"/>
              <a:t>human, imperfect like the rest of us … As you pursue your consistency goals, you </a:t>
            </a:r>
            <a:r>
              <a:rPr lang="en-ZA" i="1" dirty="0"/>
              <a:t>will </a:t>
            </a:r>
            <a:r>
              <a:rPr lang="en-ZA" dirty="0"/>
              <a:t>get tired. You </a:t>
            </a:r>
            <a:r>
              <a:rPr lang="en-ZA" i="1" dirty="0"/>
              <a:t>will </a:t>
            </a:r>
            <a:r>
              <a:rPr lang="en-ZA" dirty="0"/>
              <a:t>stumble, You’ll miss a deadline</a:t>
            </a:r>
          </a:p>
          <a:p>
            <a:pPr fontAlgn="base"/>
            <a:r>
              <a:rPr lang="en-ZA" dirty="0"/>
              <a:t>You’ll arrive late for a supervisor meeting</a:t>
            </a:r>
          </a:p>
          <a:p>
            <a:pPr fontAlgn="base"/>
            <a:r>
              <a:rPr lang="en-ZA" dirty="0"/>
              <a:t>Whatever your goal may be, you’re bound to misstep from time to time – and that’s okay.</a:t>
            </a:r>
          </a:p>
          <a:p>
            <a:endParaRPr lang="en-ZA" dirty="0"/>
          </a:p>
        </p:txBody>
      </p:sp>
    </p:spTree>
    <p:extLst>
      <p:ext uri="{BB962C8B-B14F-4D97-AF65-F5344CB8AC3E}">
        <p14:creationId xmlns:p14="http://schemas.microsoft.com/office/powerpoint/2010/main" val="1258191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639" y="238519"/>
            <a:ext cx="8911687" cy="1280890"/>
          </a:xfrm>
        </p:spPr>
        <p:txBody>
          <a:bodyPr/>
          <a:lstStyle/>
          <a:p>
            <a:r>
              <a:rPr lang="en-ZA" dirty="0" smtClean="0"/>
              <a:t>Adaptation </a:t>
            </a:r>
            <a:r>
              <a:rPr lang="en-ZA" dirty="0"/>
              <a:t>to changes beyond your control</a:t>
            </a:r>
          </a:p>
        </p:txBody>
      </p:sp>
      <p:sp>
        <p:nvSpPr>
          <p:cNvPr id="3" name="Content Placeholder 2"/>
          <p:cNvSpPr>
            <a:spLocks noGrp="1"/>
          </p:cNvSpPr>
          <p:nvPr>
            <p:ph idx="1"/>
          </p:nvPr>
        </p:nvSpPr>
        <p:spPr>
          <a:xfrm>
            <a:off x="2550018" y="1519409"/>
            <a:ext cx="6269129" cy="3777622"/>
          </a:xfrm>
        </p:spPr>
        <p:txBody>
          <a:bodyPr/>
          <a:lstStyle/>
          <a:p>
            <a:pPr marL="0" indent="0">
              <a:buNone/>
            </a:pPr>
            <a:r>
              <a:rPr lang="en-ZA" dirty="0" smtClean="0"/>
              <a:t>What do you do when </a:t>
            </a:r>
            <a:r>
              <a:rPr lang="en-ZA" dirty="0"/>
              <a:t>u</a:t>
            </a:r>
            <a:r>
              <a:rPr lang="en-ZA" dirty="0" smtClean="0"/>
              <a:t>nplanned  or planned </a:t>
            </a:r>
            <a:r>
              <a:rPr lang="en-ZA" dirty="0"/>
              <a:t>l</a:t>
            </a:r>
            <a:r>
              <a:rPr lang="en-ZA" dirty="0" smtClean="0"/>
              <a:t>ife events happen?</a:t>
            </a:r>
            <a:endParaRPr lang="en-ZA" dirty="0"/>
          </a:p>
          <a:p>
            <a:r>
              <a:rPr lang="en-ZA" dirty="0" smtClean="0"/>
              <a:t>Readjust to the new situation</a:t>
            </a:r>
          </a:p>
          <a:p>
            <a:r>
              <a:rPr lang="en-ZA" dirty="0" smtClean="0"/>
              <a:t>Revisit your expectations of self</a:t>
            </a:r>
          </a:p>
          <a:p>
            <a:r>
              <a:rPr lang="en-ZA" dirty="0" smtClean="0"/>
              <a:t>Revisit your priorities</a:t>
            </a:r>
          </a:p>
          <a:p>
            <a:r>
              <a:rPr lang="en-ZA" dirty="0" smtClean="0"/>
              <a:t>Relook at your time </a:t>
            </a:r>
            <a:r>
              <a:rPr lang="en-ZA" dirty="0"/>
              <a:t>in your calendar</a:t>
            </a:r>
          </a:p>
          <a:p>
            <a:r>
              <a:rPr lang="en-ZA" dirty="0"/>
              <a:t>If possible delegate</a:t>
            </a:r>
          </a:p>
          <a:p>
            <a:r>
              <a:rPr lang="en-ZA" dirty="0" smtClean="0"/>
              <a:t>Ask for help</a:t>
            </a:r>
            <a:endParaRPr lang="en-ZA" dirty="0"/>
          </a:p>
        </p:txBody>
      </p:sp>
      <p:pic>
        <p:nvPicPr>
          <p:cNvPr id="4" name="Picture 3"/>
          <p:cNvPicPr>
            <a:picLocks noChangeAspect="1"/>
          </p:cNvPicPr>
          <p:nvPr/>
        </p:nvPicPr>
        <p:blipFill>
          <a:blip r:embed="rId2"/>
          <a:stretch>
            <a:fillRect/>
          </a:stretch>
        </p:blipFill>
        <p:spPr>
          <a:xfrm rot="1065455">
            <a:off x="7171831" y="2761941"/>
            <a:ext cx="4569798" cy="2749019"/>
          </a:xfrm>
          <a:prstGeom prst="rect">
            <a:avLst/>
          </a:prstGeom>
          <a:ln>
            <a:noFill/>
          </a:ln>
          <a:effectLst>
            <a:softEdge rad="112500"/>
          </a:effectLst>
        </p:spPr>
      </p:pic>
    </p:spTree>
    <p:extLst>
      <p:ext uri="{BB962C8B-B14F-4D97-AF65-F5344CB8AC3E}">
        <p14:creationId xmlns:p14="http://schemas.microsoft.com/office/powerpoint/2010/main" val="2788406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Time </a:t>
            </a:r>
            <a:r>
              <a:rPr lang="en-ZA" dirty="0"/>
              <a:t>management as a key to completion</a:t>
            </a:r>
          </a:p>
        </p:txBody>
      </p:sp>
      <p:sp>
        <p:nvSpPr>
          <p:cNvPr id="3" name="Content Placeholder 2"/>
          <p:cNvSpPr>
            <a:spLocks noGrp="1"/>
          </p:cNvSpPr>
          <p:nvPr>
            <p:ph idx="1"/>
          </p:nvPr>
        </p:nvSpPr>
        <p:spPr>
          <a:xfrm>
            <a:off x="2589212" y="2243769"/>
            <a:ext cx="8915400" cy="3777622"/>
          </a:xfrm>
        </p:spPr>
        <p:txBody>
          <a:bodyPr/>
          <a:lstStyle/>
          <a:p>
            <a:pPr marL="0" indent="0">
              <a:buNone/>
            </a:pPr>
            <a:r>
              <a:rPr lang="en-ZA" dirty="0"/>
              <a:t>Once you’ve planned a broader picture, need to manage time effectively. This consists of:</a:t>
            </a:r>
          </a:p>
          <a:p>
            <a:r>
              <a:rPr lang="en-ZA" dirty="0" smtClean="0"/>
              <a:t>Prioritising</a:t>
            </a:r>
            <a:endParaRPr lang="en-ZA" dirty="0"/>
          </a:p>
          <a:p>
            <a:r>
              <a:rPr lang="en-ZA" dirty="0" smtClean="0"/>
              <a:t>Estimating </a:t>
            </a:r>
            <a:r>
              <a:rPr lang="en-ZA" dirty="0"/>
              <a:t>time</a:t>
            </a:r>
          </a:p>
          <a:p>
            <a:r>
              <a:rPr lang="en-ZA" dirty="0" smtClean="0"/>
              <a:t>Scheduling</a:t>
            </a:r>
            <a:endParaRPr lang="en-ZA" dirty="0"/>
          </a:p>
          <a:p>
            <a:r>
              <a:rPr lang="en-ZA" dirty="0" smtClean="0"/>
              <a:t>Managing </a:t>
            </a:r>
            <a:r>
              <a:rPr lang="en-ZA" dirty="0"/>
              <a:t>interruptions</a:t>
            </a:r>
          </a:p>
          <a:p>
            <a:endParaRPr lang="en-ZA" dirty="0"/>
          </a:p>
        </p:txBody>
      </p:sp>
    </p:spTree>
    <p:extLst>
      <p:ext uri="{BB962C8B-B14F-4D97-AF65-F5344CB8AC3E}">
        <p14:creationId xmlns:p14="http://schemas.microsoft.com/office/powerpoint/2010/main" val="3965962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Time management as a key to </a:t>
            </a:r>
            <a:r>
              <a:rPr lang="en-ZA" dirty="0" smtClean="0"/>
              <a:t>completion......</a:t>
            </a:r>
            <a:r>
              <a:rPr lang="en-ZA" dirty="0" err="1"/>
              <a:t>C</a:t>
            </a:r>
            <a:r>
              <a:rPr lang="en-ZA" dirty="0" err="1" smtClean="0"/>
              <a:t>ont</a:t>
            </a:r>
            <a:endParaRPr lang="en-ZA" dirty="0"/>
          </a:p>
        </p:txBody>
      </p:sp>
      <p:sp>
        <p:nvSpPr>
          <p:cNvPr id="3" name="Content Placeholder 2"/>
          <p:cNvSpPr>
            <a:spLocks noGrp="1"/>
          </p:cNvSpPr>
          <p:nvPr>
            <p:ph idx="1"/>
          </p:nvPr>
        </p:nvSpPr>
        <p:spPr/>
        <p:txBody>
          <a:bodyPr/>
          <a:lstStyle/>
          <a:p>
            <a:r>
              <a:rPr lang="en-ZA" dirty="0" smtClean="0"/>
              <a:t>Think </a:t>
            </a:r>
            <a:r>
              <a:rPr lang="en-ZA" dirty="0"/>
              <a:t>of the tasks that are required to complete an objective.</a:t>
            </a:r>
          </a:p>
          <a:p>
            <a:r>
              <a:rPr lang="en-ZA" dirty="0" smtClean="0"/>
              <a:t>Prioritise </a:t>
            </a:r>
            <a:r>
              <a:rPr lang="en-ZA" dirty="0"/>
              <a:t>these on the basis of importance and urgency: </a:t>
            </a:r>
          </a:p>
        </p:txBody>
      </p:sp>
      <p:pic>
        <p:nvPicPr>
          <p:cNvPr id="4" name="Picture 3"/>
          <p:cNvPicPr>
            <a:picLocks noChangeAspect="1"/>
          </p:cNvPicPr>
          <p:nvPr/>
        </p:nvPicPr>
        <p:blipFill>
          <a:blip r:embed="rId2"/>
          <a:stretch>
            <a:fillRect/>
          </a:stretch>
        </p:blipFill>
        <p:spPr>
          <a:xfrm>
            <a:off x="4047184" y="3366994"/>
            <a:ext cx="5008681" cy="2908267"/>
          </a:xfrm>
          <a:prstGeom prst="rect">
            <a:avLst/>
          </a:prstGeom>
        </p:spPr>
      </p:pic>
    </p:spTree>
    <p:extLst>
      <p:ext uri="{BB962C8B-B14F-4D97-AF65-F5344CB8AC3E}">
        <p14:creationId xmlns:p14="http://schemas.microsoft.com/office/powerpoint/2010/main" val="607554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Time management as a key to completion......</a:t>
            </a:r>
            <a:r>
              <a:rPr lang="en-ZA" dirty="0" err="1"/>
              <a:t>Cont</a:t>
            </a:r>
            <a:endParaRPr lang="en-ZA" dirty="0"/>
          </a:p>
        </p:txBody>
      </p:sp>
      <p:sp>
        <p:nvSpPr>
          <p:cNvPr id="3" name="Content Placeholder 2"/>
          <p:cNvSpPr>
            <a:spLocks noGrp="1"/>
          </p:cNvSpPr>
          <p:nvPr>
            <p:ph idx="1"/>
          </p:nvPr>
        </p:nvSpPr>
        <p:spPr>
          <a:xfrm>
            <a:off x="2390660" y="2103304"/>
            <a:ext cx="9113952" cy="4006222"/>
          </a:xfrm>
        </p:spPr>
        <p:txBody>
          <a:bodyPr>
            <a:normAutofit/>
          </a:bodyPr>
          <a:lstStyle/>
          <a:p>
            <a:pPr marL="0" indent="0">
              <a:buNone/>
            </a:pPr>
            <a:r>
              <a:rPr lang="en-ZA" sz="2000" dirty="0"/>
              <a:t>Planning is a continual process</a:t>
            </a:r>
          </a:p>
          <a:p>
            <a:r>
              <a:rPr lang="en-ZA" sz="2000" dirty="0" smtClean="0"/>
              <a:t>You </a:t>
            </a:r>
            <a:r>
              <a:rPr lang="en-ZA" sz="2000" dirty="0"/>
              <a:t>will need to frequently review your plans</a:t>
            </a:r>
          </a:p>
          <a:p>
            <a:r>
              <a:rPr lang="en-ZA" sz="2000" dirty="0" smtClean="0"/>
              <a:t>Start </a:t>
            </a:r>
            <a:r>
              <a:rPr lang="en-ZA" sz="2000" dirty="0"/>
              <a:t>with detailed objectives</a:t>
            </a:r>
          </a:p>
          <a:p>
            <a:r>
              <a:rPr lang="en-ZA" sz="2000" dirty="0" smtClean="0"/>
              <a:t>Work </a:t>
            </a:r>
            <a:r>
              <a:rPr lang="en-ZA" sz="2000" dirty="0"/>
              <a:t>back to your grand plan</a:t>
            </a:r>
          </a:p>
          <a:p>
            <a:r>
              <a:rPr lang="en-ZA" sz="2000" dirty="0" smtClean="0"/>
              <a:t>If </a:t>
            </a:r>
            <a:r>
              <a:rPr lang="en-ZA" sz="2000" dirty="0"/>
              <a:t>you have concerns, talk to </a:t>
            </a:r>
            <a:r>
              <a:rPr lang="en-ZA" sz="2000" dirty="0" smtClean="0"/>
              <a:t>your supervisor </a:t>
            </a:r>
            <a:r>
              <a:rPr lang="en-ZA" sz="2000" dirty="0"/>
              <a:t>about them!</a:t>
            </a:r>
          </a:p>
        </p:txBody>
      </p:sp>
    </p:spTree>
    <p:extLst>
      <p:ext uri="{BB962C8B-B14F-4D97-AF65-F5344CB8AC3E}">
        <p14:creationId xmlns:p14="http://schemas.microsoft.com/office/powerpoint/2010/main" val="2869595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857" y="513941"/>
            <a:ext cx="8911687" cy="1280890"/>
          </a:xfrm>
        </p:spPr>
        <p:txBody>
          <a:bodyPr/>
          <a:lstStyle/>
          <a:p>
            <a:r>
              <a:rPr lang="en-ZA" dirty="0" smtClean="0"/>
              <a:t>Ensuring </a:t>
            </a:r>
            <a:r>
              <a:rPr lang="en-ZA" dirty="0"/>
              <a:t>no tasks are forgotten</a:t>
            </a:r>
          </a:p>
        </p:txBody>
      </p:sp>
      <p:pic>
        <p:nvPicPr>
          <p:cNvPr id="4" name="Content Placeholder 3"/>
          <p:cNvPicPr>
            <a:picLocks noGrp="1" noChangeAspect="1"/>
          </p:cNvPicPr>
          <p:nvPr>
            <p:ph idx="1"/>
          </p:nvPr>
        </p:nvPicPr>
        <p:blipFill>
          <a:blip r:embed="rId2"/>
          <a:stretch>
            <a:fillRect/>
          </a:stretch>
        </p:blipFill>
        <p:spPr>
          <a:xfrm>
            <a:off x="2887571" y="1674564"/>
            <a:ext cx="8234258" cy="4395731"/>
          </a:xfrm>
          <a:prstGeom prst="rect">
            <a:avLst/>
          </a:prstGeom>
        </p:spPr>
      </p:pic>
    </p:spTree>
    <p:extLst>
      <p:ext uri="{BB962C8B-B14F-4D97-AF65-F5344CB8AC3E}">
        <p14:creationId xmlns:p14="http://schemas.microsoft.com/office/powerpoint/2010/main" val="333835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891" y="558009"/>
            <a:ext cx="8911687" cy="1280890"/>
          </a:xfrm>
        </p:spPr>
        <p:txBody>
          <a:bodyPr/>
          <a:lstStyle/>
          <a:p>
            <a:r>
              <a:rPr lang="en-ZA" dirty="0" smtClean="0"/>
              <a:t>Breaking </a:t>
            </a:r>
            <a:r>
              <a:rPr lang="en-ZA" dirty="0"/>
              <a:t>large intimidating work into smaller achievable tasks</a:t>
            </a:r>
          </a:p>
        </p:txBody>
      </p:sp>
      <p:sp>
        <p:nvSpPr>
          <p:cNvPr id="3" name="Content Placeholder 2"/>
          <p:cNvSpPr>
            <a:spLocks noGrp="1"/>
          </p:cNvSpPr>
          <p:nvPr>
            <p:ph idx="1"/>
          </p:nvPr>
        </p:nvSpPr>
        <p:spPr>
          <a:xfrm>
            <a:off x="2456761" y="1729647"/>
            <a:ext cx="9386372" cy="4990641"/>
          </a:xfrm>
        </p:spPr>
        <p:txBody>
          <a:bodyPr>
            <a:noAutofit/>
          </a:bodyPr>
          <a:lstStyle/>
          <a:p>
            <a:r>
              <a:rPr lang="en-ZA" sz="2000" dirty="0"/>
              <a:t>Look at the big picture; make sure you understand what the end product is supposed to look like.</a:t>
            </a:r>
          </a:p>
          <a:p>
            <a:r>
              <a:rPr lang="en-ZA" sz="2000" dirty="0"/>
              <a:t>Examine the parts of the task. Figure out step-by-step what you need to do because it’s not going to happen through magic.</a:t>
            </a:r>
          </a:p>
          <a:p>
            <a:r>
              <a:rPr lang="en-ZA" sz="2000" dirty="0"/>
              <a:t>Think about the logical order of completing the pieces. What should you do first, second, third, etc.?</a:t>
            </a:r>
          </a:p>
          <a:p>
            <a:r>
              <a:rPr lang="en-ZA" sz="2000" dirty="0"/>
              <a:t>Create a timeline for completing your tasks. Having a deadline will make you more focused for each task.</a:t>
            </a:r>
          </a:p>
          <a:p>
            <a:r>
              <a:rPr lang="en-ZA" sz="2000" dirty="0"/>
              <a:t>Have a plan to help you stay on track. Put the time you will spend on the project into your schedule so that you can set aside the time for it. Stick with this plan. A plan is only good if you see it through.</a:t>
            </a:r>
          </a:p>
          <a:p>
            <a:r>
              <a:rPr lang="en-ZA" sz="2000" dirty="0"/>
              <a:t>Complete your task early enough to have some time left for a final review.</a:t>
            </a:r>
          </a:p>
        </p:txBody>
      </p:sp>
    </p:spTree>
    <p:extLst>
      <p:ext uri="{BB962C8B-B14F-4D97-AF65-F5344CB8AC3E}">
        <p14:creationId xmlns:p14="http://schemas.microsoft.com/office/powerpoint/2010/main" val="335898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90" y="414790"/>
            <a:ext cx="8911687" cy="1280890"/>
          </a:xfrm>
        </p:spPr>
        <p:txBody>
          <a:bodyPr/>
          <a:lstStyle/>
          <a:p>
            <a:r>
              <a:rPr lang="en-ZA" dirty="0"/>
              <a:t>Breaking large intimidating work into smaller achievable </a:t>
            </a:r>
            <a:r>
              <a:rPr lang="en-ZA" dirty="0" smtClean="0"/>
              <a:t>tasks…..</a:t>
            </a:r>
            <a:r>
              <a:rPr lang="en-ZA" dirty="0" err="1"/>
              <a:t>C</a:t>
            </a:r>
            <a:r>
              <a:rPr lang="en-ZA" dirty="0" err="1" smtClean="0"/>
              <a:t>ont</a:t>
            </a:r>
            <a:endParaRPr lang="en-ZA" dirty="0"/>
          </a:p>
        </p:txBody>
      </p:sp>
      <p:pic>
        <p:nvPicPr>
          <p:cNvPr id="4" name="Content Placeholder 3"/>
          <p:cNvPicPr>
            <a:picLocks noGrp="1" noChangeAspect="1"/>
          </p:cNvPicPr>
          <p:nvPr>
            <p:ph idx="1"/>
          </p:nvPr>
        </p:nvPicPr>
        <p:blipFill>
          <a:blip r:embed="rId2"/>
          <a:stretch>
            <a:fillRect/>
          </a:stretch>
        </p:blipFill>
        <p:spPr>
          <a:xfrm>
            <a:off x="2173746" y="2313541"/>
            <a:ext cx="9573773" cy="2776251"/>
          </a:xfrm>
          <a:prstGeom prst="rect">
            <a:avLst/>
          </a:prstGeom>
        </p:spPr>
      </p:pic>
    </p:spTree>
    <p:extLst>
      <p:ext uri="{BB962C8B-B14F-4D97-AF65-F5344CB8AC3E}">
        <p14:creationId xmlns:p14="http://schemas.microsoft.com/office/powerpoint/2010/main" val="137445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239" y="227503"/>
            <a:ext cx="8911687" cy="1280890"/>
          </a:xfrm>
        </p:spPr>
        <p:txBody>
          <a:bodyPr/>
          <a:lstStyle/>
          <a:p>
            <a:r>
              <a:rPr lang="en-ZA" dirty="0" smtClean="0"/>
              <a:t>Gantt Charts</a:t>
            </a:r>
            <a:endParaRPr lang="en-ZA" dirty="0"/>
          </a:p>
        </p:txBody>
      </p:sp>
      <p:pic>
        <p:nvPicPr>
          <p:cNvPr id="4" name="Content Placeholder 3"/>
          <p:cNvPicPr>
            <a:picLocks noGrp="1" noChangeAspect="1"/>
          </p:cNvPicPr>
          <p:nvPr>
            <p:ph idx="1"/>
          </p:nvPr>
        </p:nvPicPr>
        <p:blipFill>
          <a:blip r:embed="rId2"/>
          <a:stretch>
            <a:fillRect/>
          </a:stretch>
        </p:blipFill>
        <p:spPr>
          <a:xfrm>
            <a:off x="3260991" y="992726"/>
            <a:ext cx="7304182" cy="5635612"/>
          </a:xfrm>
          <a:prstGeom prst="rect">
            <a:avLst/>
          </a:prstGeom>
        </p:spPr>
      </p:pic>
    </p:spTree>
    <p:extLst>
      <p:ext uri="{BB962C8B-B14F-4D97-AF65-F5344CB8AC3E}">
        <p14:creationId xmlns:p14="http://schemas.microsoft.com/office/powerpoint/2010/main" val="344206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9536"/>
            <a:ext cx="8911687" cy="1280890"/>
          </a:xfrm>
        </p:spPr>
        <p:txBody>
          <a:bodyPr/>
          <a:lstStyle/>
          <a:p>
            <a:r>
              <a:rPr lang="en-ZA" dirty="0" smtClean="0"/>
              <a:t>Meeting deadlines without stress</a:t>
            </a:r>
            <a:endParaRPr lang="en-ZA" dirty="0"/>
          </a:p>
        </p:txBody>
      </p:sp>
      <p:sp>
        <p:nvSpPr>
          <p:cNvPr id="3" name="Content Placeholder 2"/>
          <p:cNvSpPr>
            <a:spLocks noGrp="1"/>
          </p:cNvSpPr>
          <p:nvPr>
            <p:ph idx="1"/>
          </p:nvPr>
        </p:nvSpPr>
        <p:spPr>
          <a:xfrm>
            <a:off x="2589212" y="1016001"/>
            <a:ext cx="9015766" cy="5621866"/>
          </a:xfrm>
        </p:spPr>
        <p:txBody>
          <a:bodyPr>
            <a:normAutofit/>
          </a:bodyPr>
          <a:lstStyle/>
          <a:p>
            <a:pPr marL="0" indent="0">
              <a:buNone/>
            </a:pPr>
            <a:r>
              <a:rPr lang="en-ZA" b="1" dirty="0" smtClean="0"/>
              <a:t>Sleep</a:t>
            </a:r>
            <a:endParaRPr lang="en-ZA" b="1" dirty="0"/>
          </a:p>
          <a:p>
            <a:pPr marL="0" indent="0">
              <a:buNone/>
            </a:pPr>
            <a:r>
              <a:rPr lang="en-ZA" dirty="0"/>
              <a:t>Sleeping will not help you achieve deadlines. But it will help you think better</a:t>
            </a:r>
            <a:r>
              <a:rPr lang="en-ZA" dirty="0" smtClean="0"/>
              <a:t>.</a:t>
            </a:r>
          </a:p>
          <a:p>
            <a:pPr marL="0" indent="0">
              <a:buNone/>
            </a:pPr>
            <a:r>
              <a:rPr lang="en-ZA" b="1" dirty="0" smtClean="0"/>
              <a:t>Start </a:t>
            </a:r>
            <a:r>
              <a:rPr lang="en-ZA" b="1" dirty="0"/>
              <a:t>Now</a:t>
            </a:r>
          </a:p>
          <a:p>
            <a:pPr marL="0" indent="0">
              <a:buNone/>
            </a:pPr>
            <a:r>
              <a:rPr lang="en-ZA" dirty="0"/>
              <a:t>Not tomorrow. Not next week. Get a start now</a:t>
            </a:r>
            <a:r>
              <a:rPr lang="en-ZA" dirty="0" smtClean="0"/>
              <a:t>.</a:t>
            </a:r>
          </a:p>
          <a:p>
            <a:pPr marL="0" indent="0">
              <a:buNone/>
            </a:pPr>
            <a:r>
              <a:rPr lang="en-ZA" b="1" dirty="0"/>
              <a:t>Work Backwards</a:t>
            </a:r>
          </a:p>
          <a:p>
            <a:pPr marL="0" indent="0">
              <a:buNone/>
            </a:pPr>
            <a:r>
              <a:rPr lang="en-ZA" dirty="0"/>
              <a:t>Setting a deadline without logical thinking is a </a:t>
            </a:r>
            <a:r>
              <a:rPr lang="en-ZA" dirty="0" smtClean="0"/>
              <a:t>sure </a:t>
            </a:r>
            <a:r>
              <a:rPr lang="en-ZA" dirty="0"/>
              <a:t>way to fail</a:t>
            </a:r>
            <a:r>
              <a:rPr lang="en-ZA" dirty="0" smtClean="0"/>
              <a:t>.</a:t>
            </a:r>
          </a:p>
          <a:p>
            <a:pPr marL="0" indent="0">
              <a:buNone/>
            </a:pPr>
            <a:r>
              <a:rPr lang="en-ZA" b="1" dirty="0"/>
              <a:t>Add a Buffer</a:t>
            </a:r>
          </a:p>
          <a:p>
            <a:pPr marL="0" indent="0">
              <a:buNone/>
            </a:pPr>
            <a:r>
              <a:rPr lang="en-ZA" dirty="0" smtClean="0"/>
              <a:t>Life happens, don't </a:t>
            </a:r>
            <a:r>
              <a:rPr lang="en-ZA" dirty="0"/>
              <a:t>set tight deadlines because </a:t>
            </a:r>
            <a:r>
              <a:rPr lang="en-ZA" dirty="0" smtClean="0"/>
              <a:t>you </a:t>
            </a:r>
            <a:r>
              <a:rPr lang="en-ZA" dirty="0"/>
              <a:t>want to please </a:t>
            </a:r>
            <a:r>
              <a:rPr lang="en-ZA" dirty="0" smtClean="0"/>
              <a:t>your supervisor, </a:t>
            </a:r>
            <a:r>
              <a:rPr lang="en-ZA" dirty="0"/>
              <a:t>and </a:t>
            </a:r>
            <a:r>
              <a:rPr lang="en-ZA" dirty="0" smtClean="0"/>
              <a:t>don’t overestimate your abilities.</a:t>
            </a:r>
          </a:p>
          <a:p>
            <a:pPr marL="0" indent="0">
              <a:buNone/>
            </a:pPr>
            <a:r>
              <a:rPr lang="en-ZA" b="1" dirty="0"/>
              <a:t>Don’t Add Work</a:t>
            </a:r>
          </a:p>
          <a:p>
            <a:pPr marL="0" indent="0">
              <a:buNone/>
            </a:pPr>
            <a:r>
              <a:rPr lang="en-ZA" dirty="0"/>
              <a:t>Once you add a buffer, the mind subconsciously eases down. If you feel the deadline is farther than it is, you feel tempted to slip in unnecessary </a:t>
            </a:r>
            <a:r>
              <a:rPr lang="en-ZA" dirty="0" smtClean="0"/>
              <a:t>tasks</a:t>
            </a:r>
          </a:p>
          <a:p>
            <a:pPr marL="0" indent="0" fontAlgn="base">
              <a:buNone/>
            </a:pPr>
            <a:r>
              <a:rPr lang="en-ZA" b="1" dirty="0"/>
              <a:t>Do Whatever It Takes</a:t>
            </a:r>
          </a:p>
          <a:p>
            <a:pPr marL="0" indent="0" fontAlgn="base">
              <a:buNone/>
            </a:pPr>
            <a:r>
              <a:rPr lang="en-ZA" dirty="0"/>
              <a:t>If it is a race against time, do whatever it takes.</a:t>
            </a:r>
          </a:p>
          <a:p>
            <a:endParaRPr lang="en-ZA" dirty="0"/>
          </a:p>
        </p:txBody>
      </p:sp>
    </p:spTree>
    <p:extLst>
      <p:ext uri="{BB962C8B-B14F-4D97-AF65-F5344CB8AC3E}">
        <p14:creationId xmlns:p14="http://schemas.microsoft.com/office/powerpoint/2010/main" val="1121092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259</TotalTime>
  <Words>776</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Wisp</vt:lpstr>
      <vt:lpstr>Postgraduate Literacies &amp; Research Skills Workshops </vt:lpstr>
      <vt:lpstr>Time management as a key to completion</vt:lpstr>
      <vt:lpstr>Time management as a key to completion......Cont</vt:lpstr>
      <vt:lpstr>Time management as a key to completion......Cont</vt:lpstr>
      <vt:lpstr>Ensuring no tasks are forgotten</vt:lpstr>
      <vt:lpstr>Breaking large intimidating work into smaller achievable tasks</vt:lpstr>
      <vt:lpstr>Breaking large intimidating work into smaller achievable tasks…..Cont</vt:lpstr>
      <vt:lpstr>Gantt Charts</vt:lpstr>
      <vt:lpstr>Meeting deadlines without stress</vt:lpstr>
      <vt:lpstr>Meeting deadlines without stress….Cont</vt:lpstr>
      <vt:lpstr>Working consistently</vt:lpstr>
      <vt:lpstr>Working consistently….Cont</vt:lpstr>
      <vt:lpstr>Adaptation to changes beyond your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Postgraduate Literacies &amp; Research Skills Workshops</dc:title>
  <dc:creator>Tapiwa</dc:creator>
  <cp:lastModifiedBy>Tapiwa</cp:lastModifiedBy>
  <cp:revision>29</cp:revision>
  <dcterms:created xsi:type="dcterms:W3CDTF">2020-03-13T17:36:35Z</dcterms:created>
  <dcterms:modified xsi:type="dcterms:W3CDTF">2020-04-15T11:48:08Z</dcterms:modified>
</cp:coreProperties>
</file>